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6" r:id="rId6"/>
    <p:sldId id="271" r:id="rId7"/>
    <p:sldId id="272" r:id="rId8"/>
    <p:sldId id="273" r:id="rId9"/>
    <p:sldId id="274" r:id="rId10"/>
    <p:sldId id="275" r:id="rId11"/>
    <p:sldId id="277" r:id="rId12"/>
    <p:sldId id="266" r:id="rId13"/>
    <p:sldId id="267" r:id="rId14"/>
    <p:sldId id="268" r:id="rId15"/>
    <p:sldId id="257" r:id="rId16"/>
    <p:sldId id="263" r:id="rId17"/>
    <p:sldId id="258" r:id="rId18"/>
    <p:sldId id="259" r:id="rId19"/>
    <p:sldId id="260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4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microsoft.com/office/2007/relationships/hdphoto" Target="../media/hdphoto13.wdp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microsoft.com/office/2007/relationships/hdphoto" Target="../media/hdphoto10.wdp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28.png"/><Relationship Id="rId5" Type="http://schemas.microsoft.com/office/2007/relationships/hdphoto" Target="../media/hdphoto8.wdp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microsoft.com/office/2007/relationships/hdphoto" Target="../media/hdphoto9.wdp"/><Relationship Id="rId14" Type="http://schemas.microsoft.com/office/2007/relationships/hdphoto" Target="../media/hdphoto11.wdp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8A530A-0091-8646-9A8A-59102C16F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5" t="1" r="8753" b="11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F4C9A-6702-A348-A6EF-B349F8C470D2}"/>
              </a:ext>
            </a:extLst>
          </p:cNvPr>
          <p:cNvSpPr/>
          <p:nvPr/>
        </p:nvSpPr>
        <p:spPr>
          <a:xfrm>
            <a:off x="0" y="6389750"/>
            <a:ext cx="57301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EQUIPE CARBONTOWER</a:t>
            </a:r>
            <a:endParaRPr lang="en-US" sz="2400" b="1" cap="none" spc="0" dirty="0">
              <a:ln w="0"/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AF6D7BE5-17DC-4489-94A3-FFFFBFDFE19F}"/>
              </a:ext>
            </a:extLst>
          </p:cNvPr>
          <p:cNvGrpSpPr/>
          <p:nvPr/>
        </p:nvGrpSpPr>
        <p:grpSpPr>
          <a:xfrm>
            <a:off x="4727565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32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81F7D15-E547-458D-8CE5-8BE4FC882D2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1D0B1-2A0E-4D51-9185-061AEFBB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70" y="509839"/>
            <a:ext cx="9954260" cy="63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7A32FF0-F942-472F-8FDB-085CC0E83252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46087D-3DCC-40F6-9817-2DE77C4E8F2D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PROCESSOS - BPMN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4AA13F-607E-4E22-93BE-29BA6AB6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85"/>
            <a:ext cx="12192000" cy="50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PLANO DE RESPOSTAS E LIÇÕES APRENDIDAS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2BBB05-EE85-D44B-9F3C-ECF50E4FBA5F}"/>
              </a:ext>
            </a:extLst>
          </p:cNvPr>
          <p:cNvSpPr/>
          <p:nvPr/>
        </p:nvSpPr>
        <p:spPr>
          <a:xfrm>
            <a:off x="338624" y="4095137"/>
            <a:ext cx="2148602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MEMBROS SOBRECARREGADOS E DESORGANIZAÇÃO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338624" y="1585618"/>
            <a:ext cx="2148601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PERDA DE UM MEMBRO DO GRUPO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2487224" y="2074757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TODOS ESTAREM ALINHADOS COM O PROJETO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209C12-3BEB-404E-94EF-4209E4114DA7}"/>
              </a:ext>
            </a:extLst>
          </p:cNvPr>
          <p:cNvSpPr/>
          <p:nvPr/>
        </p:nvSpPr>
        <p:spPr>
          <a:xfrm>
            <a:off x="2487226" y="458427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DIVISÃO CLARA DAS TAREFAS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759288-6227-744F-85C3-07F8F96E8FE6}"/>
              </a:ext>
            </a:extLst>
          </p:cNvPr>
          <p:cNvSpPr/>
          <p:nvPr/>
        </p:nvSpPr>
        <p:spPr>
          <a:xfrm>
            <a:off x="6357383" y="4095137"/>
            <a:ext cx="2148602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ATRASOS E AUSÊNCIAS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B2E63-A2A9-A646-80E0-A1ADD2CD3040}"/>
              </a:ext>
            </a:extLst>
          </p:cNvPr>
          <p:cNvSpPr/>
          <p:nvPr/>
        </p:nvSpPr>
        <p:spPr>
          <a:xfrm>
            <a:off x="8505985" y="458427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PONTUALIDADE NAS REUNIÕES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355A0-0ED4-654B-BC19-0B9F50CDB0A1}"/>
              </a:ext>
            </a:extLst>
          </p:cNvPr>
          <p:cNvSpPr/>
          <p:nvPr/>
        </p:nvSpPr>
        <p:spPr>
          <a:xfrm>
            <a:off x="4201159" y="2076987"/>
            <a:ext cx="1729177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TRANPARÊNICA NA COMUNICAÇÃO E NIVELAMENTO DO CONHECIMENTO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617ED2-500F-1B40-8171-CAD11FFDC97E}"/>
              </a:ext>
            </a:extLst>
          </p:cNvPr>
          <p:cNvSpPr/>
          <p:nvPr/>
        </p:nvSpPr>
        <p:spPr>
          <a:xfrm>
            <a:off x="4201161" y="4584276"/>
            <a:ext cx="1729177" cy="932428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MICROSOFT PLANNER POPULADO E ATUALIZADO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3B4EAB-AAC7-AC4D-BA9F-A9BB1D5F7486}"/>
              </a:ext>
            </a:extLst>
          </p:cNvPr>
          <p:cNvSpPr/>
          <p:nvPr/>
        </p:nvSpPr>
        <p:spPr>
          <a:xfrm>
            <a:off x="10199080" y="4588737"/>
            <a:ext cx="1750017" cy="932428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CRONOGRAMA DE REUNIÕES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E5801-DCF6-A048-AB59-FF0A73D9171E}"/>
              </a:ext>
            </a:extLst>
          </p:cNvPr>
          <p:cNvSpPr/>
          <p:nvPr/>
        </p:nvSpPr>
        <p:spPr>
          <a:xfrm>
            <a:off x="6357384" y="1581157"/>
            <a:ext cx="2148601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MEMBROS POUCO PARTICIPATIVOS E DESALINHADOS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B2BC93-EB32-C749-B149-5314FE55ECE6}"/>
              </a:ext>
            </a:extLst>
          </p:cNvPr>
          <p:cNvSpPr/>
          <p:nvPr/>
        </p:nvSpPr>
        <p:spPr>
          <a:xfrm>
            <a:off x="8505985" y="207029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TRANPARÊNICA NA COMUNICAÇÃO</a:t>
            </a:r>
          </a:p>
        </p:txBody>
      </p:sp>
    </p:spTree>
    <p:extLst>
      <p:ext uri="{BB962C8B-B14F-4D97-AF65-F5344CB8AC3E}">
        <p14:creationId xmlns:p14="http://schemas.microsoft.com/office/powerpoint/2010/main" val="44680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PLANO DE RESPOSTAS E LIÇÕES APRENDIDAS – 1º SPRINT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578447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990427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9069369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CONTENTE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3832412" y="944880"/>
            <a:ext cx="0" cy="5603838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8247530" y="944880"/>
            <a:ext cx="0" cy="5603838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4352763" y="1689510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TEMPO OCIOSO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6196303" y="148575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CAPRICHAR MAIS NAS ENTREGAS</a:t>
            </a: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6196303" y="226954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ESTUDAR OUTROS ASSUNTOS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1718343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DISTRIBUIÇÃO DAS TAREFAS</a:t>
            </a:r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2949691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PONTUALIDADE NAS ENTREGAS</a:t>
            </a: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4181039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PRO-ATIVIDADE DOS INTEGRANTES</a:t>
            </a: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2207681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341937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4717331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</p:spTree>
    <p:extLst>
      <p:ext uri="{BB962C8B-B14F-4D97-AF65-F5344CB8AC3E}">
        <p14:creationId xmlns:p14="http://schemas.microsoft.com/office/powerpoint/2010/main" val="116548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47ED9-E967-5248-A55D-6763D8D9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1" y="548640"/>
            <a:ext cx="10852898" cy="6121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2F3612-A7BB-C541-8D23-0B312C394090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8460804F-5661-B24C-B904-43B8A9952965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44296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F6D52B-19BA-4044-A6E5-B1200587F83C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CDC32ED9-41FB-4C46-ACCD-E8AAAAADB579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STORYBOARD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3E36F-323F-AA45-8437-E2A7B326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"/>
          <a:stretch/>
        </p:blipFill>
        <p:spPr>
          <a:xfrm>
            <a:off x="1620982" y="548640"/>
            <a:ext cx="8950036" cy="61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USER STORIES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793A7-302F-8848-9EF8-4E70D083FF43}"/>
              </a:ext>
            </a:extLst>
          </p:cNvPr>
          <p:cNvSpPr/>
          <p:nvPr/>
        </p:nvSpPr>
        <p:spPr>
          <a:xfrm>
            <a:off x="553115" y="853014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</a:t>
            </a:r>
            <a:r>
              <a:rPr lang="en-US" sz="1600">
                <a:solidFill>
                  <a:srgbClr val="00719B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maquinas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jogadores</a:t>
            </a:r>
            <a:r>
              <a:rPr lang="en-US" sz="1600">
                <a:solidFill>
                  <a:schemeClr val="tx1"/>
                </a:solidFill>
              </a:rPr>
              <a:t>)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que as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ocorram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problemas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9B9F8-A8FA-DD41-8894-8901F32DA047}"/>
              </a:ext>
            </a:extLst>
          </p:cNvPr>
          <p:cNvSpPr/>
          <p:nvPr/>
        </p:nvSpPr>
        <p:spPr>
          <a:xfrm>
            <a:off x="553115" y="2214037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vários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mesmo</a:t>
            </a:r>
            <a:r>
              <a:rPr lang="en-US" sz="1600">
                <a:solidFill>
                  <a:schemeClr val="tx1"/>
                </a:solidFill>
              </a:rPr>
              <a:t> tempo </a:t>
            </a:r>
            <a:r>
              <a:rPr lang="en-US" sz="1600" b="1">
                <a:solidFill>
                  <a:srgbClr val="00719B"/>
                </a:solidFill>
              </a:rPr>
              <a:t>para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visibilidade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tudo</a:t>
            </a:r>
            <a:r>
              <a:rPr lang="en-US" sz="1600">
                <a:solidFill>
                  <a:schemeClr val="tx1"/>
                </a:solidFill>
              </a:rPr>
              <a:t> que </a:t>
            </a:r>
            <a:r>
              <a:rPr lang="en-US" sz="1600" err="1">
                <a:solidFill>
                  <a:schemeClr val="tx1"/>
                </a:solidFill>
              </a:rPr>
              <a:t>está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acontecendo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empresa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A39C3-1062-A440-ABFD-86352587F976}"/>
              </a:ext>
            </a:extLst>
          </p:cNvPr>
          <p:cNvSpPr/>
          <p:nvPr/>
        </p:nvSpPr>
        <p:spPr>
          <a:xfrm>
            <a:off x="553115" y="3575060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mensurar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momentos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maior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audiência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725F-69D5-2243-98A9-1E223FF133AD}"/>
              </a:ext>
            </a:extLst>
          </p:cNvPr>
          <p:cNvSpPr/>
          <p:nvPr/>
        </p:nvSpPr>
        <p:spPr>
          <a:xfrm>
            <a:off x="6451559" y="853015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das </a:t>
            </a:r>
            <a:r>
              <a:rPr lang="en-US" sz="1600" err="1">
                <a:solidFill>
                  <a:schemeClr val="tx1"/>
                </a:solidFill>
              </a:rPr>
              <a:t>diferentes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plataformas</a:t>
            </a:r>
            <a:r>
              <a:rPr lang="en-US" sz="1600">
                <a:solidFill>
                  <a:schemeClr val="tx1"/>
                </a:solidFill>
              </a:rPr>
              <a:t>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avaliar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qual</a:t>
            </a:r>
            <a:r>
              <a:rPr lang="en-US" sz="1600">
                <a:solidFill>
                  <a:schemeClr val="tx1"/>
                </a:solidFill>
              </a:rPr>
              <a:t> a </a:t>
            </a:r>
            <a:r>
              <a:rPr lang="en-US" sz="1600" err="1">
                <a:solidFill>
                  <a:schemeClr val="tx1"/>
                </a:solidFill>
              </a:rPr>
              <a:t>mais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rentável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4DCF-89C4-8849-8C8F-CAC4EBEEA8FA}"/>
              </a:ext>
            </a:extLst>
          </p:cNvPr>
          <p:cNvSpPr/>
          <p:nvPr/>
        </p:nvSpPr>
        <p:spPr>
          <a:xfrm>
            <a:off x="6451559" y="2210518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conseguir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acessar</a:t>
            </a:r>
            <a:r>
              <a:rPr lang="en-US" sz="1600">
                <a:solidFill>
                  <a:schemeClr val="tx1"/>
                </a:solidFill>
              </a:rPr>
              <a:t> a ferramenta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dispositivo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acompanhar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lugar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AD0C6-0E69-6344-A4E1-F8A30263A45D}"/>
              </a:ext>
            </a:extLst>
          </p:cNvPr>
          <p:cNvSpPr/>
          <p:nvPr/>
        </p:nvSpPr>
        <p:spPr>
          <a:xfrm>
            <a:off x="6451559" y="3568021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informações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consolidadas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através</a:t>
            </a:r>
            <a:r>
              <a:rPr lang="en-US" sz="1600">
                <a:solidFill>
                  <a:schemeClr val="tx1"/>
                </a:solidFill>
              </a:rPr>
              <a:t> da interface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facilitar</a:t>
            </a:r>
            <a:r>
              <a:rPr lang="en-US" sz="1600">
                <a:solidFill>
                  <a:schemeClr val="tx1"/>
                </a:solidFill>
              </a:rPr>
              <a:t> o </a:t>
            </a:r>
            <a:r>
              <a:rPr lang="en-US" sz="1600" err="1">
                <a:solidFill>
                  <a:schemeClr val="tx1"/>
                </a:solidFill>
              </a:rPr>
              <a:t>entendimento</a:t>
            </a:r>
            <a:r>
              <a:rPr lang="en-US" sz="1600">
                <a:solidFill>
                  <a:schemeClr val="tx1"/>
                </a:solidFill>
              </a:rPr>
              <a:t> e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D6ECD-F74A-3A4C-BA9D-4F4394981AA4}"/>
              </a:ext>
            </a:extLst>
          </p:cNvPr>
          <p:cNvSpPr/>
          <p:nvPr/>
        </p:nvSpPr>
        <p:spPr>
          <a:xfrm>
            <a:off x="553115" y="4918526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b="1">
                <a:solidFill>
                  <a:srgbClr val="00719B"/>
                </a:solidFill>
              </a:rPr>
              <a:t>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>
                <a:solidFill>
                  <a:schemeClr val="tx1"/>
                </a:solidFill>
              </a:rPr>
              <a:t>de </a:t>
            </a:r>
            <a:r>
              <a:rPr lang="en-US" sz="1600" err="1">
                <a:solidFill>
                  <a:schemeClr val="tx1"/>
                </a:solidFill>
              </a:rPr>
              <a:t>criar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poder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cada</a:t>
            </a:r>
            <a:r>
              <a:rPr lang="en-US" sz="1600">
                <a:solidFill>
                  <a:schemeClr val="tx1"/>
                </a:solidFill>
              </a:rPr>
              <a:t> time e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uma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justa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0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REQUISITOS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0E938-3095-AB4A-9F78-198B6551009E}"/>
              </a:ext>
            </a:extLst>
          </p:cNvPr>
          <p:cNvSpPr/>
          <p:nvPr/>
        </p:nvSpPr>
        <p:spPr>
          <a:xfrm>
            <a:off x="466511" y="6120274"/>
            <a:ext cx="11330377" cy="566843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https://</a:t>
            </a:r>
            <a:r>
              <a:rPr lang="en-US" sz="1600" err="1">
                <a:solidFill>
                  <a:schemeClr val="bg1"/>
                </a:solidFill>
              </a:rPr>
              <a:t>bandteccom.sharepoint.com</a:t>
            </a:r>
            <a:r>
              <a:rPr lang="en-US" sz="1600">
                <a:solidFill>
                  <a:schemeClr val="bg1"/>
                </a:solidFill>
              </a:rPr>
              <a:t>/:x:/s/</a:t>
            </a:r>
            <a:r>
              <a:rPr lang="en-US" sz="1600" err="1">
                <a:solidFill>
                  <a:schemeClr val="bg1"/>
                </a:solidFill>
              </a:rPr>
              <a:t>carbontower</a:t>
            </a:r>
            <a:r>
              <a:rPr lang="en-US" sz="1600">
                <a:solidFill>
                  <a:schemeClr val="bg1"/>
                </a:solidFill>
              </a:rPr>
              <a:t>/ER96zOcrhMxFrTBpJYwiFCEBmCQ6nm8hT6llgA09021ajA?e=jj6mDB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6F8C-75F7-2743-BC88-30EA4B0E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2" y="663053"/>
            <a:ext cx="11330376" cy="5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80F007-3192-F741-A2E4-4D24B15C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5" t="1" r="8753" b="11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27BB21-27CE-A146-8046-A96E776716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19FCF-1943-3548-82C5-0616239AC3BF}"/>
              </a:ext>
            </a:extLst>
          </p:cNvPr>
          <p:cNvSpPr/>
          <p:nvPr/>
        </p:nvSpPr>
        <p:spPr>
          <a:xfrm>
            <a:off x="2973915" y="2292701"/>
            <a:ext cx="62441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MAGALHÃES LIRA RA 01182003 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B7190582-8247-9D4E-89C0-39ABA5E7DF72}"/>
              </a:ext>
            </a:extLst>
          </p:cNvPr>
          <p:cNvSpPr txBox="1">
            <a:spLocks/>
          </p:cNvSpPr>
          <p:nvPr/>
        </p:nvSpPr>
        <p:spPr>
          <a:xfrm>
            <a:off x="1130987" y="680978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5400" b="1">
                <a:solidFill>
                  <a:srgbClr val="32B9CD"/>
                </a:solidFill>
              </a:rPr>
              <a:t>CARBONTOWER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76C8C-8F07-B343-A77A-0C5E3CD1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55526-24C6-3E45-9B53-F59FF6DD05BD}"/>
              </a:ext>
            </a:extLst>
          </p:cNvPr>
          <p:cNvSpPr txBox="1"/>
          <p:nvPr/>
        </p:nvSpPr>
        <p:spPr>
          <a:xfrm>
            <a:off x="12344400" y="617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B8E2F-237A-234C-9FAD-94C628D8661D}"/>
              </a:ext>
            </a:extLst>
          </p:cNvPr>
          <p:cNvSpPr/>
          <p:nvPr/>
        </p:nvSpPr>
        <p:spPr>
          <a:xfrm>
            <a:off x="2973914" y="2864533"/>
            <a:ext cx="62441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GUSTAVO HERRERO CANO RA 01182100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4BF40-5B53-3C46-B2C7-4DD8380985DE}"/>
              </a:ext>
            </a:extLst>
          </p:cNvPr>
          <p:cNvSpPr/>
          <p:nvPr/>
        </p:nvSpPr>
        <p:spPr>
          <a:xfrm>
            <a:off x="2900537" y="3385525"/>
            <a:ext cx="63909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IGOR INÁCIO MARTINS RA 01182022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FD2E-4936-6E49-828C-BD30E0E0CCF1}"/>
              </a:ext>
            </a:extLst>
          </p:cNvPr>
          <p:cNvSpPr/>
          <p:nvPr/>
        </p:nvSpPr>
        <p:spPr>
          <a:xfrm>
            <a:off x="3098092" y="3953509"/>
            <a:ext cx="59958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LUCAS YUDI GANEKO RA 01182044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FB5D85-4EF4-5B4E-ACB9-16BCB64BE0B2}"/>
              </a:ext>
            </a:extLst>
          </p:cNvPr>
          <p:cNvSpPr/>
          <p:nvPr/>
        </p:nvSpPr>
        <p:spPr>
          <a:xfrm>
            <a:off x="2686047" y="4521493"/>
            <a:ext cx="68198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VINICIUS LUCENA VIANA RA 01182077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98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MERCADO – DADOS</a:t>
            </a:r>
          </a:p>
        </p:txBody>
      </p:sp>
    </p:spTree>
    <p:extLst>
      <p:ext uri="{BB962C8B-B14F-4D97-AF65-F5344CB8AC3E}">
        <p14:creationId xmlns:p14="http://schemas.microsoft.com/office/powerpoint/2010/main" val="221376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MERCADO – PROBLEMAS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178793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PESQUISAR CAMP Q DEU BO</a:t>
            </a:r>
          </a:p>
        </p:txBody>
      </p:sp>
    </p:spTree>
    <p:extLst>
      <p:ext uri="{BB962C8B-B14F-4D97-AF65-F5344CB8AC3E}">
        <p14:creationId xmlns:p14="http://schemas.microsoft.com/office/powerpoint/2010/main" val="294196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MERCADO – SOLUÇÃO</a:t>
            </a:r>
          </a:p>
        </p:txBody>
      </p:sp>
    </p:spTree>
    <p:extLst>
      <p:ext uri="{BB962C8B-B14F-4D97-AF65-F5344CB8AC3E}">
        <p14:creationId xmlns:p14="http://schemas.microsoft.com/office/powerpoint/2010/main" val="367824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3202666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2711118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7853" y="3252528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5447" y="3233369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651" y="3233369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9243" y="325252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038" y="3252527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BACK END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>
                <a:solidFill>
                  <a:srgbClr val="FFFFFF"/>
                </a:solidFill>
              </a:rPr>
              <a:t>JAVALIN, KOIN</a:t>
            </a: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372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143</cp:revision>
  <dcterms:created xsi:type="dcterms:W3CDTF">2019-03-14T17:45:48Z</dcterms:created>
  <dcterms:modified xsi:type="dcterms:W3CDTF">2019-06-01T19:16:18Z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